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handoutMasterIdLst>
    <p:handoutMasterId r:id="rId19"/>
  </p:handoutMasterIdLst>
  <p:sldIdLst>
    <p:sldId id="259" r:id="rId2"/>
    <p:sldId id="260" r:id="rId3"/>
    <p:sldId id="273" r:id="rId4"/>
    <p:sldId id="277" r:id="rId5"/>
    <p:sldId id="274" r:id="rId6"/>
    <p:sldId id="276" r:id="rId7"/>
    <p:sldId id="278" r:id="rId8"/>
    <p:sldId id="280" r:id="rId9"/>
    <p:sldId id="279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D9BEC"/>
    <a:srgbClr val="FA8150"/>
    <a:srgbClr val="E37553"/>
    <a:srgbClr val="E0653F"/>
    <a:srgbClr val="959697"/>
    <a:srgbClr val="EAEAEA"/>
    <a:srgbClr val="E3E5F1"/>
    <a:srgbClr val="EFF0F7"/>
    <a:srgbClr val="F5B493"/>
    <a:srgbClr val="F6BE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4739" autoAdjust="0"/>
    <p:restoredTop sz="94700" autoAdjust="0"/>
  </p:normalViewPr>
  <p:slideViewPr>
    <p:cSldViewPr>
      <p:cViewPr varScale="1">
        <p:scale>
          <a:sx n="124" d="100"/>
          <a:sy n="124" d="100"/>
        </p:scale>
        <p:origin x="184" y="60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>
      <p:cViewPr varScale="1">
        <p:scale>
          <a:sx n="93" d="100"/>
          <a:sy n="93" d="100"/>
        </p:scale>
        <p:origin x="-4128" y="-108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DAB73AB-B9F2-DA48-9325-E56E2C3DC439}" type="doc">
      <dgm:prSet loTypeId="urn:microsoft.com/office/officeart/2005/8/layout/process5" loCatId="" qsTypeId="urn:microsoft.com/office/officeart/2005/8/quickstyle/simple1" qsCatId="simple" csTypeId="urn:microsoft.com/office/officeart/2005/8/colors/accent1_2" csCatId="accent1" phldr="1"/>
      <dgm:spPr/>
    </dgm:pt>
    <dgm:pt modelId="{04269E88-12F0-5C4E-83B9-96BFEB7774BC}">
      <dgm:prSet phldrT="[Text]"/>
      <dgm:spPr/>
      <dgm:t>
        <a:bodyPr/>
        <a:lstStyle/>
        <a:p>
          <a:r>
            <a:rPr lang="en-US" dirty="0"/>
            <a:t>News API &amp; Scrapping</a:t>
          </a:r>
        </a:p>
      </dgm:t>
    </dgm:pt>
    <dgm:pt modelId="{F50E866A-C0BE-6343-BFDB-8B02678C00C1}" type="parTrans" cxnId="{4BC38407-DBA5-424C-A3A3-7B2BAA68A220}">
      <dgm:prSet/>
      <dgm:spPr/>
      <dgm:t>
        <a:bodyPr/>
        <a:lstStyle/>
        <a:p>
          <a:endParaRPr lang="en-US"/>
        </a:p>
      </dgm:t>
    </dgm:pt>
    <dgm:pt modelId="{23A25E60-88F3-EC44-9089-86D4F35ACFE3}" type="sibTrans" cxnId="{4BC38407-DBA5-424C-A3A3-7B2BAA68A220}">
      <dgm:prSet/>
      <dgm:spPr/>
      <dgm:t>
        <a:bodyPr/>
        <a:lstStyle/>
        <a:p>
          <a:endParaRPr lang="en-US"/>
        </a:p>
      </dgm:t>
    </dgm:pt>
    <dgm:pt modelId="{880E0338-6BBB-0D46-B5CA-269589DC6EDF}">
      <dgm:prSet phldrT="[Text]"/>
      <dgm:spPr/>
      <dgm:t>
        <a:bodyPr/>
        <a:lstStyle/>
        <a:p>
          <a:r>
            <a:rPr lang="en-US" dirty="0"/>
            <a:t>Preprocessing</a:t>
          </a:r>
        </a:p>
      </dgm:t>
    </dgm:pt>
    <dgm:pt modelId="{AC646CF1-6B35-4E47-9D16-4AB67464C830}" type="parTrans" cxnId="{4F127FC1-9022-2343-BB78-5E0ED3C65629}">
      <dgm:prSet/>
      <dgm:spPr/>
      <dgm:t>
        <a:bodyPr/>
        <a:lstStyle/>
        <a:p>
          <a:endParaRPr lang="en-US"/>
        </a:p>
      </dgm:t>
    </dgm:pt>
    <dgm:pt modelId="{26033BD3-5727-7F4C-87F2-518F63370A76}" type="sibTrans" cxnId="{4F127FC1-9022-2343-BB78-5E0ED3C65629}">
      <dgm:prSet/>
      <dgm:spPr/>
      <dgm:t>
        <a:bodyPr/>
        <a:lstStyle/>
        <a:p>
          <a:endParaRPr lang="en-US"/>
        </a:p>
      </dgm:t>
    </dgm:pt>
    <dgm:pt modelId="{2ACDF9A0-6833-9742-A235-8261181204AB}">
      <dgm:prSet phldrT="[Text]"/>
      <dgm:spPr/>
      <dgm:t>
        <a:bodyPr/>
        <a:lstStyle/>
        <a:p>
          <a:r>
            <a:rPr lang="en-US" dirty="0"/>
            <a:t>Visualization</a:t>
          </a:r>
        </a:p>
      </dgm:t>
    </dgm:pt>
    <dgm:pt modelId="{76B1FDF0-E8F9-8441-8DFA-89D45B5794BF}" type="parTrans" cxnId="{2C47EBEC-BB5A-B848-BC18-B1479D7019E7}">
      <dgm:prSet/>
      <dgm:spPr/>
      <dgm:t>
        <a:bodyPr/>
        <a:lstStyle/>
        <a:p>
          <a:endParaRPr lang="en-US"/>
        </a:p>
      </dgm:t>
    </dgm:pt>
    <dgm:pt modelId="{1A18177B-2FC5-064A-B9F6-940D6E73D920}" type="sibTrans" cxnId="{2C47EBEC-BB5A-B848-BC18-B1479D7019E7}">
      <dgm:prSet/>
      <dgm:spPr/>
      <dgm:t>
        <a:bodyPr/>
        <a:lstStyle/>
        <a:p>
          <a:endParaRPr lang="en-US"/>
        </a:p>
      </dgm:t>
    </dgm:pt>
    <dgm:pt modelId="{5146AC19-8D4E-1C4F-81C2-C8F0014A42EA}">
      <dgm:prSet phldrT="[Text]"/>
      <dgm:spPr/>
      <dgm:t>
        <a:bodyPr/>
        <a:lstStyle/>
        <a:p>
          <a:r>
            <a:rPr lang="en-US" dirty="0"/>
            <a:t>LDA Topic Modeling</a:t>
          </a:r>
        </a:p>
      </dgm:t>
    </dgm:pt>
    <dgm:pt modelId="{35CB86AF-78DF-0744-BA33-C381D434DD30}" type="parTrans" cxnId="{774B1C36-4F84-F94A-81AE-326D14AD7D66}">
      <dgm:prSet/>
      <dgm:spPr/>
      <dgm:t>
        <a:bodyPr/>
        <a:lstStyle/>
        <a:p>
          <a:endParaRPr lang="en-US"/>
        </a:p>
      </dgm:t>
    </dgm:pt>
    <dgm:pt modelId="{DE88F884-5CFB-F944-B709-C4A2603A2C87}" type="sibTrans" cxnId="{774B1C36-4F84-F94A-81AE-326D14AD7D66}">
      <dgm:prSet/>
      <dgm:spPr/>
      <dgm:t>
        <a:bodyPr/>
        <a:lstStyle/>
        <a:p>
          <a:endParaRPr lang="en-US"/>
        </a:p>
      </dgm:t>
    </dgm:pt>
    <dgm:pt modelId="{9CC68921-16DE-6943-98ED-C09349AE45F3}">
      <dgm:prSet phldrT="[Text]"/>
      <dgm:spPr/>
      <dgm:t>
        <a:bodyPr/>
        <a:lstStyle/>
        <a:p>
          <a:r>
            <a:rPr lang="en-US" dirty="0"/>
            <a:t>Sentiment &amp; Similarity Analysis</a:t>
          </a:r>
        </a:p>
      </dgm:t>
    </dgm:pt>
    <dgm:pt modelId="{1B963FB6-A1AB-3D4B-A88A-E16E3791D325}" type="parTrans" cxnId="{8E7A3B78-269B-7B40-88A0-CE95ED181B4E}">
      <dgm:prSet/>
      <dgm:spPr/>
      <dgm:t>
        <a:bodyPr/>
        <a:lstStyle/>
        <a:p>
          <a:endParaRPr lang="en-US"/>
        </a:p>
      </dgm:t>
    </dgm:pt>
    <dgm:pt modelId="{EA720F70-35AF-C34B-9C8D-582330F43114}" type="sibTrans" cxnId="{8E7A3B78-269B-7B40-88A0-CE95ED181B4E}">
      <dgm:prSet/>
      <dgm:spPr/>
      <dgm:t>
        <a:bodyPr/>
        <a:lstStyle/>
        <a:p>
          <a:endParaRPr lang="en-US"/>
        </a:p>
      </dgm:t>
    </dgm:pt>
    <dgm:pt modelId="{BAFB75C0-3164-2B42-BCF4-494ECCD2F098}">
      <dgm:prSet phldrT="[Text]"/>
      <dgm:spPr/>
      <dgm:t>
        <a:bodyPr/>
        <a:lstStyle/>
        <a:p>
          <a:r>
            <a:rPr lang="en-US" dirty="0"/>
            <a:t>Future Work: Clustering</a:t>
          </a:r>
        </a:p>
      </dgm:t>
    </dgm:pt>
    <dgm:pt modelId="{E15B497E-E74E-9D41-BA49-BA0E342263DC}" type="parTrans" cxnId="{F8175AF6-847C-7243-8BF6-A9A75A0D101C}">
      <dgm:prSet/>
      <dgm:spPr/>
      <dgm:t>
        <a:bodyPr/>
        <a:lstStyle/>
        <a:p>
          <a:endParaRPr lang="en-US"/>
        </a:p>
      </dgm:t>
    </dgm:pt>
    <dgm:pt modelId="{84D11828-C821-F647-BAA5-B36C5558E0F5}" type="sibTrans" cxnId="{F8175AF6-847C-7243-8BF6-A9A75A0D101C}">
      <dgm:prSet/>
      <dgm:spPr/>
      <dgm:t>
        <a:bodyPr/>
        <a:lstStyle/>
        <a:p>
          <a:endParaRPr lang="en-US"/>
        </a:p>
      </dgm:t>
    </dgm:pt>
    <dgm:pt modelId="{E4C10616-3725-7D47-9B36-1242C4D903D9}" type="pres">
      <dgm:prSet presAssocID="{BDAB73AB-B9F2-DA48-9325-E56E2C3DC439}" presName="diagram" presStyleCnt="0">
        <dgm:presLayoutVars>
          <dgm:dir/>
          <dgm:resizeHandles val="exact"/>
        </dgm:presLayoutVars>
      </dgm:prSet>
      <dgm:spPr/>
    </dgm:pt>
    <dgm:pt modelId="{6E7093EF-31E4-524B-A0B4-EC6AF6078B5D}" type="pres">
      <dgm:prSet presAssocID="{04269E88-12F0-5C4E-83B9-96BFEB7774BC}" presName="node" presStyleLbl="node1" presStyleIdx="0" presStyleCnt="6">
        <dgm:presLayoutVars>
          <dgm:bulletEnabled val="1"/>
        </dgm:presLayoutVars>
      </dgm:prSet>
      <dgm:spPr/>
    </dgm:pt>
    <dgm:pt modelId="{90A16DC7-969B-664B-A302-0B29F899ADF0}" type="pres">
      <dgm:prSet presAssocID="{23A25E60-88F3-EC44-9089-86D4F35ACFE3}" presName="sibTrans" presStyleLbl="sibTrans2D1" presStyleIdx="0" presStyleCnt="5"/>
      <dgm:spPr/>
    </dgm:pt>
    <dgm:pt modelId="{6B53D0E3-18CD-D644-AEB9-05B91F382DC7}" type="pres">
      <dgm:prSet presAssocID="{23A25E60-88F3-EC44-9089-86D4F35ACFE3}" presName="connectorText" presStyleLbl="sibTrans2D1" presStyleIdx="0" presStyleCnt="5"/>
      <dgm:spPr/>
    </dgm:pt>
    <dgm:pt modelId="{6B7BB91E-3F04-314E-9317-5C04CFEC7243}" type="pres">
      <dgm:prSet presAssocID="{880E0338-6BBB-0D46-B5CA-269589DC6EDF}" presName="node" presStyleLbl="node1" presStyleIdx="1" presStyleCnt="6">
        <dgm:presLayoutVars>
          <dgm:bulletEnabled val="1"/>
        </dgm:presLayoutVars>
      </dgm:prSet>
      <dgm:spPr/>
    </dgm:pt>
    <dgm:pt modelId="{DBE1C880-B9F3-BB4E-BC93-CEE1EA29AD75}" type="pres">
      <dgm:prSet presAssocID="{26033BD3-5727-7F4C-87F2-518F63370A76}" presName="sibTrans" presStyleLbl="sibTrans2D1" presStyleIdx="1" presStyleCnt="5"/>
      <dgm:spPr/>
    </dgm:pt>
    <dgm:pt modelId="{05128163-6E6F-3F4C-83C9-1BC6F094011A}" type="pres">
      <dgm:prSet presAssocID="{26033BD3-5727-7F4C-87F2-518F63370A76}" presName="connectorText" presStyleLbl="sibTrans2D1" presStyleIdx="1" presStyleCnt="5"/>
      <dgm:spPr/>
    </dgm:pt>
    <dgm:pt modelId="{3CC74385-A23D-3F42-84C6-111968C7816E}" type="pres">
      <dgm:prSet presAssocID="{5146AC19-8D4E-1C4F-81C2-C8F0014A42EA}" presName="node" presStyleLbl="node1" presStyleIdx="2" presStyleCnt="6">
        <dgm:presLayoutVars>
          <dgm:bulletEnabled val="1"/>
        </dgm:presLayoutVars>
      </dgm:prSet>
      <dgm:spPr/>
    </dgm:pt>
    <dgm:pt modelId="{2E99723A-2F4A-9E4E-88C6-DF7C6CB9672A}" type="pres">
      <dgm:prSet presAssocID="{DE88F884-5CFB-F944-B709-C4A2603A2C87}" presName="sibTrans" presStyleLbl="sibTrans2D1" presStyleIdx="2" presStyleCnt="5"/>
      <dgm:spPr/>
    </dgm:pt>
    <dgm:pt modelId="{D4810CD3-266F-424C-9EFB-05EB0E8DA8E1}" type="pres">
      <dgm:prSet presAssocID="{DE88F884-5CFB-F944-B709-C4A2603A2C87}" presName="connectorText" presStyleLbl="sibTrans2D1" presStyleIdx="2" presStyleCnt="5"/>
      <dgm:spPr/>
    </dgm:pt>
    <dgm:pt modelId="{AF93154D-D880-1D42-9A5A-0DB255C74A38}" type="pres">
      <dgm:prSet presAssocID="{9CC68921-16DE-6943-98ED-C09349AE45F3}" presName="node" presStyleLbl="node1" presStyleIdx="3" presStyleCnt="6">
        <dgm:presLayoutVars>
          <dgm:bulletEnabled val="1"/>
        </dgm:presLayoutVars>
      </dgm:prSet>
      <dgm:spPr/>
    </dgm:pt>
    <dgm:pt modelId="{AC5E04E1-40A9-5C44-8ACC-611EAE658079}" type="pres">
      <dgm:prSet presAssocID="{EA720F70-35AF-C34B-9C8D-582330F43114}" presName="sibTrans" presStyleLbl="sibTrans2D1" presStyleIdx="3" presStyleCnt="5"/>
      <dgm:spPr/>
    </dgm:pt>
    <dgm:pt modelId="{8386A0B5-265E-4940-9525-4D3C88669E96}" type="pres">
      <dgm:prSet presAssocID="{EA720F70-35AF-C34B-9C8D-582330F43114}" presName="connectorText" presStyleLbl="sibTrans2D1" presStyleIdx="3" presStyleCnt="5"/>
      <dgm:spPr/>
    </dgm:pt>
    <dgm:pt modelId="{F2A6A9E6-C130-9049-9BFC-5C530FBA6509}" type="pres">
      <dgm:prSet presAssocID="{2ACDF9A0-6833-9742-A235-8261181204AB}" presName="node" presStyleLbl="node1" presStyleIdx="4" presStyleCnt="6">
        <dgm:presLayoutVars>
          <dgm:bulletEnabled val="1"/>
        </dgm:presLayoutVars>
      </dgm:prSet>
      <dgm:spPr/>
    </dgm:pt>
    <dgm:pt modelId="{4F90AA78-AF5C-4B4B-A6D5-6E695FD53B7E}" type="pres">
      <dgm:prSet presAssocID="{1A18177B-2FC5-064A-B9F6-940D6E73D920}" presName="sibTrans" presStyleLbl="sibTrans2D1" presStyleIdx="4" presStyleCnt="5"/>
      <dgm:spPr/>
    </dgm:pt>
    <dgm:pt modelId="{B7EAF3C8-2D1E-3647-89FC-2DD202FCA22A}" type="pres">
      <dgm:prSet presAssocID="{1A18177B-2FC5-064A-B9F6-940D6E73D920}" presName="connectorText" presStyleLbl="sibTrans2D1" presStyleIdx="4" presStyleCnt="5"/>
      <dgm:spPr/>
    </dgm:pt>
    <dgm:pt modelId="{8DB219E5-5F05-D840-A92A-170F740A109D}" type="pres">
      <dgm:prSet presAssocID="{BAFB75C0-3164-2B42-BCF4-494ECCD2F098}" presName="node" presStyleLbl="node1" presStyleIdx="5" presStyleCnt="6">
        <dgm:presLayoutVars>
          <dgm:bulletEnabled val="1"/>
        </dgm:presLayoutVars>
      </dgm:prSet>
      <dgm:spPr/>
    </dgm:pt>
  </dgm:ptLst>
  <dgm:cxnLst>
    <dgm:cxn modelId="{4BC38407-DBA5-424C-A3A3-7B2BAA68A220}" srcId="{BDAB73AB-B9F2-DA48-9325-E56E2C3DC439}" destId="{04269E88-12F0-5C4E-83B9-96BFEB7774BC}" srcOrd="0" destOrd="0" parTransId="{F50E866A-C0BE-6343-BFDB-8B02678C00C1}" sibTransId="{23A25E60-88F3-EC44-9089-86D4F35ACFE3}"/>
    <dgm:cxn modelId="{B2737710-3A8F-C447-89CE-07A0A12EE633}" type="presOf" srcId="{EA720F70-35AF-C34B-9C8D-582330F43114}" destId="{8386A0B5-265E-4940-9525-4D3C88669E96}" srcOrd="1" destOrd="0" presId="urn:microsoft.com/office/officeart/2005/8/layout/process5"/>
    <dgm:cxn modelId="{774B1C36-4F84-F94A-81AE-326D14AD7D66}" srcId="{BDAB73AB-B9F2-DA48-9325-E56E2C3DC439}" destId="{5146AC19-8D4E-1C4F-81C2-C8F0014A42EA}" srcOrd="2" destOrd="0" parTransId="{35CB86AF-78DF-0744-BA33-C381D434DD30}" sibTransId="{DE88F884-5CFB-F944-B709-C4A2603A2C87}"/>
    <dgm:cxn modelId="{4330C04B-6451-A742-965E-F3D972EA8A00}" type="presOf" srcId="{26033BD3-5727-7F4C-87F2-518F63370A76}" destId="{DBE1C880-B9F3-BB4E-BC93-CEE1EA29AD75}" srcOrd="0" destOrd="0" presId="urn:microsoft.com/office/officeart/2005/8/layout/process5"/>
    <dgm:cxn modelId="{8FD4334D-FCCA-9E48-B73D-3F189364EB66}" type="presOf" srcId="{BDAB73AB-B9F2-DA48-9325-E56E2C3DC439}" destId="{E4C10616-3725-7D47-9B36-1242C4D903D9}" srcOrd="0" destOrd="0" presId="urn:microsoft.com/office/officeart/2005/8/layout/process5"/>
    <dgm:cxn modelId="{2B4B5B63-F1BF-974E-BC5B-07E779BCFF22}" type="presOf" srcId="{04269E88-12F0-5C4E-83B9-96BFEB7774BC}" destId="{6E7093EF-31E4-524B-A0B4-EC6AF6078B5D}" srcOrd="0" destOrd="0" presId="urn:microsoft.com/office/officeart/2005/8/layout/process5"/>
    <dgm:cxn modelId="{BC734E65-84EF-8F40-9A0F-443B1B1CBE35}" type="presOf" srcId="{BAFB75C0-3164-2B42-BCF4-494ECCD2F098}" destId="{8DB219E5-5F05-D840-A92A-170F740A109D}" srcOrd="0" destOrd="0" presId="urn:microsoft.com/office/officeart/2005/8/layout/process5"/>
    <dgm:cxn modelId="{06B8DB71-BF8E-F442-8306-AD897908AFAC}" type="presOf" srcId="{23A25E60-88F3-EC44-9089-86D4F35ACFE3}" destId="{90A16DC7-969B-664B-A302-0B29F899ADF0}" srcOrd="0" destOrd="0" presId="urn:microsoft.com/office/officeart/2005/8/layout/process5"/>
    <dgm:cxn modelId="{1A7D9972-4DA3-3C4A-9732-AC4CCD2F2260}" type="presOf" srcId="{DE88F884-5CFB-F944-B709-C4A2603A2C87}" destId="{D4810CD3-266F-424C-9EFB-05EB0E8DA8E1}" srcOrd="1" destOrd="0" presId="urn:microsoft.com/office/officeart/2005/8/layout/process5"/>
    <dgm:cxn modelId="{8E7A3B78-269B-7B40-88A0-CE95ED181B4E}" srcId="{BDAB73AB-B9F2-DA48-9325-E56E2C3DC439}" destId="{9CC68921-16DE-6943-98ED-C09349AE45F3}" srcOrd="3" destOrd="0" parTransId="{1B963FB6-A1AB-3D4B-A88A-E16E3791D325}" sibTransId="{EA720F70-35AF-C34B-9C8D-582330F43114}"/>
    <dgm:cxn modelId="{D5A07A7D-A0A5-DC4C-9160-3DE65CBC1224}" type="presOf" srcId="{26033BD3-5727-7F4C-87F2-518F63370A76}" destId="{05128163-6E6F-3F4C-83C9-1BC6F094011A}" srcOrd="1" destOrd="0" presId="urn:microsoft.com/office/officeart/2005/8/layout/process5"/>
    <dgm:cxn modelId="{ED71038C-9452-5342-8B32-E1E1A7D1E3E4}" type="presOf" srcId="{23A25E60-88F3-EC44-9089-86D4F35ACFE3}" destId="{6B53D0E3-18CD-D644-AEB9-05B91F382DC7}" srcOrd="1" destOrd="0" presId="urn:microsoft.com/office/officeart/2005/8/layout/process5"/>
    <dgm:cxn modelId="{53E19C93-9BFC-304F-95F5-175CAD511730}" type="presOf" srcId="{880E0338-6BBB-0D46-B5CA-269589DC6EDF}" destId="{6B7BB91E-3F04-314E-9317-5C04CFEC7243}" srcOrd="0" destOrd="0" presId="urn:microsoft.com/office/officeart/2005/8/layout/process5"/>
    <dgm:cxn modelId="{B87BF39C-85E7-CE49-BBB6-134D785CAC98}" type="presOf" srcId="{9CC68921-16DE-6943-98ED-C09349AE45F3}" destId="{AF93154D-D880-1D42-9A5A-0DB255C74A38}" srcOrd="0" destOrd="0" presId="urn:microsoft.com/office/officeart/2005/8/layout/process5"/>
    <dgm:cxn modelId="{588830AF-B91E-8B4C-AA27-9404514E469F}" type="presOf" srcId="{EA720F70-35AF-C34B-9C8D-582330F43114}" destId="{AC5E04E1-40A9-5C44-8ACC-611EAE658079}" srcOrd="0" destOrd="0" presId="urn:microsoft.com/office/officeart/2005/8/layout/process5"/>
    <dgm:cxn modelId="{41D34DBD-ABB2-A348-A535-B7485929A237}" type="presOf" srcId="{1A18177B-2FC5-064A-B9F6-940D6E73D920}" destId="{B7EAF3C8-2D1E-3647-89FC-2DD202FCA22A}" srcOrd="1" destOrd="0" presId="urn:microsoft.com/office/officeart/2005/8/layout/process5"/>
    <dgm:cxn modelId="{4F127FC1-9022-2343-BB78-5E0ED3C65629}" srcId="{BDAB73AB-B9F2-DA48-9325-E56E2C3DC439}" destId="{880E0338-6BBB-0D46-B5CA-269589DC6EDF}" srcOrd="1" destOrd="0" parTransId="{AC646CF1-6B35-4E47-9D16-4AB67464C830}" sibTransId="{26033BD3-5727-7F4C-87F2-518F63370A76}"/>
    <dgm:cxn modelId="{6EAB90C7-2225-814E-9450-E900BDEDBAB2}" type="presOf" srcId="{2ACDF9A0-6833-9742-A235-8261181204AB}" destId="{F2A6A9E6-C130-9049-9BFC-5C530FBA6509}" srcOrd="0" destOrd="0" presId="urn:microsoft.com/office/officeart/2005/8/layout/process5"/>
    <dgm:cxn modelId="{DA1ED3E7-D3A5-7D45-B905-42CDFBB8ACA0}" type="presOf" srcId="{5146AC19-8D4E-1C4F-81C2-C8F0014A42EA}" destId="{3CC74385-A23D-3F42-84C6-111968C7816E}" srcOrd="0" destOrd="0" presId="urn:microsoft.com/office/officeart/2005/8/layout/process5"/>
    <dgm:cxn modelId="{D4F623EB-EF2C-1946-9078-CCAC70AA3C25}" type="presOf" srcId="{1A18177B-2FC5-064A-B9F6-940D6E73D920}" destId="{4F90AA78-AF5C-4B4B-A6D5-6E695FD53B7E}" srcOrd="0" destOrd="0" presId="urn:microsoft.com/office/officeart/2005/8/layout/process5"/>
    <dgm:cxn modelId="{2C47EBEC-BB5A-B848-BC18-B1479D7019E7}" srcId="{BDAB73AB-B9F2-DA48-9325-E56E2C3DC439}" destId="{2ACDF9A0-6833-9742-A235-8261181204AB}" srcOrd="4" destOrd="0" parTransId="{76B1FDF0-E8F9-8441-8DFA-89D45B5794BF}" sibTransId="{1A18177B-2FC5-064A-B9F6-940D6E73D920}"/>
    <dgm:cxn modelId="{F8175AF6-847C-7243-8BF6-A9A75A0D101C}" srcId="{BDAB73AB-B9F2-DA48-9325-E56E2C3DC439}" destId="{BAFB75C0-3164-2B42-BCF4-494ECCD2F098}" srcOrd="5" destOrd="0" parTransId="{E15B497E-E74E-9D41-BA49-BA0E342263DC}" sibTransId="{84D11828-C821-F647-BAA5-B36C5558E0F5}"/>
    <dgm:cxn modelId="{532D6FF6-D746-754F-9B98-6937847D5401}" type="presOf" srcId="{DE88F884-5CFB-F944-B709-C4A2603A2C87}" destId="{2E99723A-2F4A-9E4E-88C6-DF7C6CB9672A}" srcOrd="0" destOrd="0" presId="urn:microsoft.com/office/officeart/2005/8/layout/process5"/>
    <dgm:cxn modelId="{5AFD4D98-777C-B94F-94F6-F8F152C215B8}" type="presParOf" srcId="{E4C10616-3725-7D47-9B36-1242C4D903D9}" destId="{6E7093EF-31E4-524B-A0B4-EC6AF6078B5D}" srcOrd="0" destOrd="0" presId="urn:microsoft.com/office/officeart/2005/8/layout/process5"/>
    <dgm:cxn modelId="{763D6DD7-CEA6-0C4E-8906-BFA5F1EB38F5}" type="presParOf" srcId="{E4C10616-3725-7D47-9B36-1242C4D903D9}" destId="{90A16DC7-969B-664B-A302-0B29F899ADF0}" srcOrd="1" destOrd="0" presId="urn:microsoft.com/office/officeart/2005/8/layout/process5"/>
    <dgm:cxn modelId="{12FF667F-7B52-DD46-9DFC-DED73EE8D09D}" type="presParOf" srcId="{90A16DC7-969B-664B-A302-0B29F899ADF0}" destId="{6B53D0E3-18CD-D644-AEB9-05B91F382DC7}" srcOrd="0" destOrd="0" presId="urn:microsoft.com/office/officeart/2005/8/layout/process5"/>
    <dgm:cxn modelId="{C1C43439-58F7-D24F-9A00-0417A0426727}" type="presParOf" srcId="{E4C10616-3725-7D47-9B36-1242C4D903D9}" destId="{6B7BB91E-3F04-314E-9317-5C04CFEC7243}" srcOrd="2" destOrd="0" presId="urn:microsoft.com/office/officeart/2005/8/layout/process5"/>
    <dgm:cxn modelId="{F2D4B1C6-C811-F544-A7E4-6B148E1F0F52}" type="presParOf" srcId="{E4C10616-3725-7D47-9B36-1242C4D903D9}" destId="{DBE1C880-B9F3-BB4E-BC93-CEE1EA29AD75}" srcOrd="3" destOrd="0" presId="urn:microsoft.com/office/officeart/2005/8/layout/process5"/>
    <dgm:cxn modelId="{92F608B8-BCB7-5249-9F93-4ECC1FAD2F0F}" type="presParOf" srcId="{DBE1C880-B9F3-BB4E-BC93-CEE1EA29AD75}" destId="{05128163-6E6F-3F4C-83C9-1BC6F094011A}" srcOrd="0" destOrd="0" presId="urn:microsoft.com/office/officeart/2005/8/layout/process5"/>
    <dgm:cxn modelId="{568FC01C-93A3-4C4C-A84B-88021B71AC04}" type="presParOf" srcId="{E4C10616-3725-7D47-9B36-1242C4D903D9}" destId="{3CC74385-A23D-3F42-84C6-111968C7816E}" srcOrd="4" destOrd="0" presId="urn:microsoft.com/office/officeart/2005/8/layout/process5"/>
    <dgm:cxn modelId="{D98724BA-61E5-974E-8A05-F916D8E7F540}" type="presParOf" srcId="{E4C10616-3725-7D47-9B36-1242C4D903D9}" destId="{2E99723A-2F4A-9E4E-88C6-DF7C6CB9672A}" srcOrd="5" destOrd="0" presId="urn:microsoft.com/office/officeart/2005/8/layout/process5"/>
    <dgm:cxn modelId="{DB9DCAB0-B064-4D45-9351-AD641D47017B}" type="presParOf" srcId="{2E99723A-2F4A-9E4E-88C6-DF7C6CB9672A}" destId="{D4810CD3-266F-424C-9EFB-05EB0E8DA8E1}" srcOrd="0" destOrd="0" presId="urn:microsoft.com/office/officeart/2005/8/layout/process5"/>
    <dgm:cxn modelId="{1BCECC36-AD51-3048-BA2B-BD7667337EC1}" type="presParOf" srcId="{E4C10616-3725-7D47-9B36-1242C4D903D9}" destId="{AF93154D-D880-1D42-9A5A-0DB255C74A38}" srcOrd="6" destOrd="0" presId="urn:microsoft.com/office/officeart/2005/8/layout/process5"/>
    <dgm:cxn modelId="{AF7DFE59-90FF-E048-8BE4-3B453E068F1F}" type="presParOf" srcId="{E4C10616-3725-7D47-9B36-1242C4D903D9}" destId="{AC5E04E1-40A9-5C44-8ACC-611EAE658079}" srcOrd="7" destOrd="0" presId="urn:microsoft.com/office/officeart/2005/8/layout/process5"/>
    <dgm:cxn modelId="{969B9818-6B22-0747-A8FA-8D6E35DE9AEF}" type="presParOf" srcId="{AC5E04E1-40A9-5C44-8ACC-611EAE658079}" destId="{8386A0B5-265E-4940-9525-4D3C88669E96}" srcOrd="0" destOrd="0" presId="urn:microsoft.com/office/officeart/2005/8/layout/process5"/>
    <dgm:cxn modelId="{4F0D4933-BFBF-044F-B8D8-A216FE942FBD}" type="presParOf" srcId="{E4C10616-3725-7D47-9B36-1242C4D903D9}" destId="{F2A6A9E6-C130-9049-9BFC-5C530FBA6509}" srcOrd="8" destOrd="0" presId="urn:microsoft.com/office/officeart/2005/8/layout/process5"/>
    <dgm:cxn modelId="{3ECE29E4-0268-3B4F-B8E1-D53858AE71DF}" type="presParOf" srcId="{E4C10616-3725-7D47-9B36-1242C4D903D9}" destId="{4F90AA78-AF5C-4B4B-A6D5-6E695FD53B7E}" srcOrd="9" destOrd="0" presId="urn:microsoft.com/office/officeart/2005/8/layout/process5"/>
    <dgm:cxn modelId="{CEC89DE3-2BD0-944B-848A-B44023AB85A5}" type="presParOf" srcId="{4F90AA78-AF5C-4B4B-A6D5-6E695FD53B7E}" destId="{B7EAF3C8-2D1E-3647-89FC-2DD202FCA22A}" srcOrd="0" destOrd="0" presId="urn:microsoft.com/office/officeart/2005/8/layout/process5"/>
    <dgm:cxn modelId="{2238E002-655E-FA4A-9438-3578F962D8C0}" type="presParOf" srcId="{E4C10616-3725-7D47-9B36-1242C4D903D9}" destId="{8DB219E5-5F05-D840-A92A-170F740A109D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E7093EF-31E4-524B-A0B4-EC6AF6078B5D}">
      <dsp:nvSpPr>
        <dsp:cNvPr id="0" name=""/>
        <dsp:cNvSpPr/>
      </dsp:nvSpPr>
      <dsp:spPr>
        <a:xfrm>
          <a:off x="5357" y="750887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News API &amp; Scrapping</a:t>
          </a:r>
        </a:p>
      </dsp:txBody>
      <dsp:txXfrm>
        <a:off x="33499" y="779029"/>
        <a:ext cx="1545106" cy="904550"/>
      </dsp:txXfrm>
    </dsp:sp>
    <dsp:sp modelId="{90A16DC7-969B-664B-A302-0B29F899ADF0}">
      <dsp:nvSpPr>
        <dsp:cNvPr id="0" name=""/>
        <dsp:cNvSpPr/>
      </dsp:nvSpPr>
      <dsp:spPr>
        <a:xfrm>
          <a:off x="1747670" y="1032732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1747670" y="1112161"/>
        <a:ext cx="237646" cy="238286"/>
      </dsp:txXfrm>
    </dsp:sp>
    <dsp:sp modelId="{6B7BB91E-3F04-314E-9317-5C04CFEC7243}">
      <dsp:nvSpPr>
        <dsp:cNvPr id="0" name=""/>
        <dsp:cNvSpPr/>
      </dsp:nvSpPr>
      <dsp:spPr>
        <a:xfrm>
          <a:off x="2247304" y="750887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Preprocessing</a:t>
          </a:r>
        </a:p>
      </dsp:txBody>
      <dsp:txXfrm>
        <a:off x="2275446" y="779029"/>
        <a:ext cx="1545106" cy="904550"/>
      </dsp:txXfrm>
    </dsp:sp>
    <dsp:sp modelId="{DBE1C880-B9F3-BB4E-BC93-CEE1EA29AD75}">
      <dsp:nvSpPr>
        <dsp:cNvPr id="0" name=""/>
        <dsp:cNvSpPr/>
      </dsp:nvSpPr>
      <dsp:spPr>
        <a:xfrm>
          <a:off x="3989617" y="1032732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>
        <a:off x="3989617" y="1112161"/>
        <a:ext cx="237646" cy="238286"/>
      </dsp:txXfrm>
    </dsp:sp>
    <dsp:sp modelId="{3CC74385-A23D-3F42-84C6-111968C7816E}">
      <dsp:nvSpPr>
        <dsp:cNvPr id="0" name=""/>
        <dsp:cNvSpPr/>
      </dsp:nvSpPr>
      <dsp:spPr>
        <a:xfrm>
          <a:off x="4489251" y="750887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LDA Topic Modeling</a:t>
          </a:r>
        </a:p>
      </dsp:txBody>
      <dsp:txXfrm>
        <a:off x="4517393" y="779029"/>
        <a:ext cx="1545106" cy="904550"/>
      </dsp:txXfrm>
    </dsp:sp>
    <dsp:sp modelId="{2E99723A-2F4A-9E4E-88C6-DF7C6CB9672A}">
      <dsp:nvSpPr>
        <dsp:cNvPr id="0" name=""/>
        <dsp:cNvSpPr/>
      </dsp:nvSpPr>
      <dsp:spPr>
        <a:xfrm rot="5400000">
          <a:off x="5120199" y="1823819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-5400000">
        <a:off x="5170803" y="1852644"/>
        <a:ext cx="238286" cy="237646"/>
      </dsp:txXfrm>
    </dsp:sp>
    <dsp:sp modelId="{AF93154D-D880-1D42-9A5A-0DB255C74A38}">
      <dsp:nvSpPr>
        <dsp:cNvPr id="0" name=""/>
        <dsp:cNvSpPr/>
      </dsp:nvSpPr>
      <dsp:spPr>
        <a:xfrm>
          <a:off x="4489251" y="2352278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Sentiment &amp; Similarity Analysis</a:t>
          </a:r>
        </a:p>
      </dsp:txBody>
      <dsp:txXfrm>
        <a:off x="4517393" y="2380420"/>
        <a:ext cx="1545106" cy="904550"/>
      </dsp:txXfrm>
    </dsp:sp>
    <dsp:sp modelId="{AC5E04E1-40A9-5C44-8ACC-611EAE658079}">
      <dsp:nvSpPr>
        <dsp:cNvPr id="0" name=""/>
        <dsp:cNvSpPr/>
      </dsp:nvSpPr>
      <dsp:spPr>
        <a:xfrm rot="10800000">
          <a:off x="4008834" y="2634122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4110682" y="2713551"/>
        <a:ext cx="237646" cy="238286"/>
      </dsp:txXfrm>
    </dsp:sp>
    <dsp:sp modelId="{F2A6A9E6-C130-9049-9BFC-5C530FBA6509}">
      <dsp:nvSpPr>
        <dsp:cNvPr id="0" name=""/>
        <dsp:cNvSpPr/>
      </dsp:nvSpPr>
      <dsp:spPr>
        <a:xfrm>
          <a:off x="2247304" y="2352278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Visualization</a:t>
          </a:r>
        </a:p>
      </dsp:txBody>
      <dsp:txXfrm>
        <a:off x="2275446" y="2380420"/>
        <a:ext cx="1545106" cy="904550"/>
      </dsp:txXfrm>
    </dsp:sp>
    <dsp:sp modelId="{4F90AA78-AF5C-4B4B-A6D5-6E695FD53B7E}">
      <dsp:nvSpPr>
        <dsp:cNvPr id="0" name=""/>
        <dsp:cNvSpPr/>
      </dsp:nvSpPr>
      <dsp:spPr>
        <a:xfrm rot="10800000">
          <a:off x="1766887" y="2634122"/>
          <a:ext cx="339494" cy="397144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500" kern="1200"/>
        </a:p>
      </dsp:txBody>
      <dsp:txXfrm rot="10800000">
        <a:off x="1868735" y="2713551"/>
        <a:ext cx="237646" cy="238286"/>
      </dsp:txXfrm>
    </dsp:sp>
    <dsp:sp modelId="{8DB219E5-5F05-D840-A92A-170F740A109D}">
      <dsp:nvSpPr>
        <dsp:cNvPr id="0" name=""/>
        <dsp:cNvSpPr/>
      </dsp:nvSpPr>
      <dsp:spPr>
        <a:xfrm>
          <a:off x="5357" y="2352278"/>
          <a:ext cx="1601390" cy="9608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Future Work: Clustering</a:t>
          </a:r>
        </a:p>
      </dsp:txBody>
      <dsp:txXfrm>
        <a:off x="33499" y="2380420"/>
        <a:ext cx="1545106" cy="90455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AECD13F-9E93-4C57-A5BD-336347054114}" type="datetimeFigureOut">
              <a:rPr lang="en-US" smtClean="0"/>
              <a:t>11/18/18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2B5BEB-1ADB-49FA-9859-ABF84DA6CBE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28389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ade War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Trade War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noProof="0" smtClean="0"/>
              <a:t>11/18/18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213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4" y="895177"/>
            <a:ext cx="8208912" cy="452437"/>
          </a:xfrm>
        </p:spPr>
        <p:txBody>
          <a:bodyPr anchor="ctr">
            <a:no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PowerPoint template</a:t>
            </a:r>
          </a:p>
        </p:txBody>
      </p:sp>
      <p:pic>
        <p:nvPicPr>
          <p:cNvPr id="6" name="Picture 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529" y="2796326"/>
            <a:ext cx="1270638" cy="80175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482" y="2189133"/>
            <a:ext cx="1270638" cy="801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06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ing Interest Rat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Freeform 12"/>
          <p:cNvSpPr>
            <a:spLocks/>
          </p:cNvSpPr>
          <p:nvPr userDrawn="1"/>
        </p:nvSpPr>
        <p:spPr bwMode="auto">
          <a:xfrm rot="5400000">
            <a:off x="-1642851" y="1642852"/>
            <a:ext cx="5143500" cy="1857796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B6E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1857798" y="915566"/>
            <a:ext cx="6829002" cy="857250"/>
          </a:xfrm>
        </p:spPr>
        <p:txBody>
          <a:bodyPr/>
          <a:lstStyle>
            <a:lvl1pPr algn="l"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noProof="0" smtClean="0"/>
              <a:t>11/18/18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1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1857798" y="2057202"/>
            <a:ext cx="6818658" cy="2448272"/>
          </a:xfrm>
        </p:spPr>
        <p:txBody>
          <a:bodyPr anchor="t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  <a:p>
            <a:r>
              <a:rPr lang="en-US" dirty="0"/>
              <a:t>Lorem ipsum dolor sit amet, consectetur adipisicing elit, sed do eiusmod tempor incididunt ut labore et dolore magna aliqua.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7898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ing Interest Rat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noProof="0" smtClean="0"/>
              <a:t>11/18/18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19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0" y="1872757"/>
            <a:ext cx="4032448" cy="505509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your text here.</a:t>
            </a:r>
          </a:p>
        </p:txBody>
      </p:sp>
      <p:sp>
        <p:nvSpPr>
          <p:cNvPr id="19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572000" y="2585363"/>
            <a:ext cx="4032448" cy="1620385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incididunt.</a:t>
            </a:r>
          </a:p>
        </p:txBody>
      </p: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66924"/>
            <a:ext cx="3268730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92292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Rising Interest Rates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F30096-E2FA-4C53-8FFA-C198FACBBC31}" type="datetimeFigureOut">
              <a:rPr lang="en-US" noProof="0" smtClean="0"/>
              <a:t>11/18/18</a:t>
            </a:fld>
            <a:endParaRPr lang="en-US" noProof="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noProof="0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6EB2CE-F8EE-47A0-A8D1-750600A29654}" type="slidenum">
              <a:rPr lang="en-US" noProof="0" smtClean="0"/>
              <a:t>‹#›</a:t>
            </a:fld>
            <a:endParaRPr lang="en-US" noProof="0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197" name="Text Placeholder 4"/>
          <p:cNvSpPr>
            <a:spLocks noGrp="1"/>
          </p:cNvSpPr>
          <p:nvPr>
            <p:ph type="body" sz="quarter" idx="39" hasCustomPrompt="1"/>
          </p:nvPr>
        </p:nvSpPr>
        <p:spPr>
          <a:xfrm>
            <a:off x="4572000" y="1872757"/>
            <a:ext cx="4032448" cy="505509"/>
          </a:xfrm>
        </p:spPr>
        <p:txBody>
          <a:bodyPr anchor="ctr">
            <a:noAutofit/>
          </a:bodyPr>
          <a:lstStyle>
            <a:lvl1pPr marL="0" indent="0" algn="l">
              <a:buNone/>
              <a:defRPr sz="240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Insert your text here.</a:t>
            </a:r>
          </a:p>
        </p:txBody>
      </p:sp>
      <p:sp>
        <p:nvSpPr>
          <p:cNvPr id="198" name="Text Placeholder 4"/>
          <p:cNvSpPr>
            <a:spLocks noGrp="1"/>
          </p:cNvSpPr>
          <p:nvPr>
            <p:ph type="body" sz="quarter" idx="40" hasCustomPrompt="1"/>
          </p:nvPr>
        </p:nvSpPr>
        <p:spPr>
          <a:xfrm>
            <a:off x="4572000" y="2585363"/>
            <a:ext cx="4032448" cy="1620385"/>
          </a:xfrm>
        </p:spPr>
        <p:txBody>
          <a:bodyPr anchor="t">
            <a:no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Lorem ipsum dolor sit amet, consectetur adipisicing elit, sed do eiusmod tempor incididunt.</a:t>
            </a:r>
          </a:p>
        </p:txBody>
      </p:sp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890166"/>
            <a:ext cx="3268730" cy="4011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455405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Rising Interest Rates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Freeform 12"/>
          <p:cNvSpPr>
            <a:spLocks/>
          </p:cNvSpPr>
          <p:nvPr userDrawn="1"/>
        </p:nvSpPr>
        <p:spPr bwMode="auto">
          <a:xfrm>
            <a:off x="0" y="4402138"/>
            <a:ext cx="9144000" cy="741363"/>
          </a:xfrm>
          <a:custGeom>
            <a:avLst/>
            <a:gdLst>
              <a:gd name="T0" fmla="*/ 11520 w 11520"/>
              <a:gd name="T1" fmla="*/ 0 h 933"/>
              <a:gd name="T2" fmla="*/ 0 w 11520"/>
              <a:gd name="T3" fmla="*/ 507 h 933"/>
              <a:gd name="T4" fmla="*/ 0 w 11520"/>
              <a:gd name="T5" fmla="*/ 933 h 933"/>
              <a:gd name="T6" fmla="*/ 11520 w 11520"/>
              <a:gd name="T7" fmla="*/ 933 h 933"/>
              <a:gd name="T8" fmla="*/ 11520 w 11520"/>
              <a:gd name="T9" fmla="*/ 0 h 9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1520" h="933">
                <a:moveTo>
                  <a:pt x="11520" y="0"/>
                </a:moveTo>
                <a:lnTo>
                  <a:pt x="0" y="507"/>
                </a:lnTo>
                <a:lnTo>
                  <a:pt x="0" y="933"/>
                </a:lnTo>
                <a:lnTo>
                  <a:pt x="11520" y="933"/>
                </a:lnTo>
                <a:lnTo>
                  <a:pt x="11520" y="0"/>
                </a:lnTo>
                <a:close/>
              </a:path>
            </a:pathLst>
          </a:custGeom>
          <a:solidFill>
            <a:srgbClr val="FB6E5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FFF30096-E2FA-4C53-8FFA-C198FACBBC31}" type="datetimeFigureOut">
              <a:rPr lang="en-US" smtClean="0"/>
              <a:pPr/>
              <a:t>11/18/18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3" name="Rectangle 11"/>
          <p:cNvSpPr>
            <a:spLocks noChangeArrowheads="1"/>
          </p:cNvSpPr>
          <p:nvPr userDrawn="1"/>
        </p:nvSpPr>
        <p:spPr bwMode="auto">
          <a:xfrm>
            <a:off x="3175" y="4805363"/>
            <a:ext cx="4763" cy="338138"/>
          </a:xfrm>
          <a:prstGeom prst="rect">
            <a:avLst/>
          </a:prstGeom>
          <a:solidFill>
            <a:srgbClr val="E7E9E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6" name="Title 1"/>
          <p:cNvSpPr>
            <a:spLocks noGrp="1"/>
          </p:cNvSpPr>
          <p:nvPr>
            <p:ph type="title" hasCustomPrompt="1"/>
          </p:nvPr>
        </p:nvSpPr>
        <p:spPr>
          <a:xfrm>
            <a:off x="457200" y="205978"/>
            <a:ext cx="8229600" cy="857250"/>
          </a:xfrm>
        </p:spPr>
        <p:txBody>
          <a:bodyPr/>
          <a:lstStyle>
            <a:lvl1pPr>
              <a:defRPr baseline="0"/>
            </a:lvl1pPr>
          </a:lstStyle>
          <a:p>
            <a:r>
              <a:rPr lang="en-US" dirty="0"/>
              <a:t>Insert Your Title Here</a:t>
            </a:r>
            <a:endParaRPr lang="en-US" noProof="0" dirty="0"/>
          </a:p>
        </p:txBody>
      </p:sp>
      <p:sp>
        <p:nvSpPr>
          <p:cNvPr id="238" name="Text Placeholder 4"/>
          <p:cNvSpPr>
            <a:spLocks noGrp="1"/>
          </p:cNvSpPr>
          <p:nvPr>
            <p:ph type="body" sz="quarter" idx="35" hasCustomPrompt="1"/>
          </p:nvPr>
        </p:nvSpPr>
        <p:spPr>
          <a:xfrm>
            <a:off x="467544" y="1419622"/>
            <a:ext cx="8208912" cy="2592288"/>
          </a:xfrm>
        </p:spPr>
        <p:txBody>
          <a:bodyPr anchor="t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22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r>
              <a:rPr lang="en-US" dirty="0"/>
              <a:t>Ut enim ad minim veniam, quis nostrud exercitation ullamco laboris nisi ut aliquip ex ea commodo consequat.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7732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05978"/>
            <a:ext cx="8229600" cy="85725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FFF30096-E2FA-4C53-8FFA-C198FACBBC31}" type="datetimeFigureOut">
              <a:rPr lang="en-US" smtClean="0"/>
              <a:pPr/>
              <a:t>11/18/18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BE6EB2CE-F8EE-47A0-A8D1-750600A2965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7417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81" r:id="rId2"/>
    <p:sldLayoutId id="2147483680" r:id="rId3"/>
    <p:sldLayoutId id="2147483683" r:id="rId4"/>
    <p:sldLayoutId id="2147483682" r:id="rId5"/>
  </p:sldLayoutIdLst>
  <p:txStyles>
    <p:titleStyle>
      <a:lvl1pPr algn="ctr" defTabSz="914400" rtl="0" eaLnBrk="1" latinLnBrk="0" hangingPunct="1">
        <a:spcBef>
          <a:spcPct val="0"/>
        </a:spcBef>
        <a:buNone/>
        <a:defRPr sz="4200" kern="1200">
          <a:solidFill>
            <a:schemeClr val="tx1"/>
          </a:solidFill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mailto:liuriguang@126.com" TargetMode="External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investorinthefamily.com/value-stocks-vs-growth-stocks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commons.wikimedia.org/wiki/File:HRH_Prince_Philip_shaking_hands_with_Diplomat_Colin_Evans_1024x786.jpg" TargetMode="External"/><Relationship Id="rId4" Type="http://schemas.openxmlformats.org/officeDocument/2006/relationships/image" Target="../media/image8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Trade War Insights from News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35"/>
          </p:nvPr>
        </p:nvSpPr>
        <p:spPr>
          <a:xfrm>
            <a:off x="533400" y="3638550"/>
            <a:ext cx="8208912" cy="452437"/>
          </a:xfrm>
        </p:spPr>
        <p:txBody>
          <a:bodyPr/>
          <a:lstStyle/>
          <a:p>
            <a:r>
              <a:rPr lang="en-US" dirty="0"/>
              <a:t>Leo Liu</a:t>
            </a:r>
          </a:p>
          <a:p>
            <a:r>
              <a:rPr lang="en-US" dirty="0"/>
              <a:t>November 16</a:t>
            </a:r>
            <a:r>
              <a:rPr lang="en-US" baseline="30000" dirty="0"/>
              <a:t>th</a:t>
            </a:r>
            <a:r>
              <a:rPr lang="en-US" dirty="0"/>
              <a:t>, 2018</a:t>
            </a:r>
          </a:p>
        </p:txBody>
      </p:sp>
    </p:spTree>
    <p:extLst>
      <p:ext uri="{BB962C8B-B14F-4D97-AF65-F5344CB8AC3E}">
        <p14:creationId xmlns:p14="http://schemas.microsoft.com/office/powerpoint/2010/main" val="42806364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80A8AF2-FA56-4049-9C8B-54B4BCFE4B3E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/>
        <p:txBody>
          <a:bodyPr anchor="ctr"/>
          <a:lstStyle/>
          <a:p>
            <a:r>
              <a:rPr lang="en-US" dirty="0"/>
              <a:t>Email: </a:t>
            </a:r>
            <a:r>
              <a:rPr lang="en-US" dirty="0">
                <a:hlinkClick r:id="rId2"/>
              </a:rPr>
              <a:t>liuriguang@126.com</a:t>
            </a:r>
            <a:endParaRPr lang="en-US" dirty="0"/>
          </a:p>
          <a:p>
            <a:r>
              <a:rPr lang="en-US" dirty="0" err="1"/>
              <a:t>Linkedin</a:t>
            </a:r>
            <a:r>
              <a:rPr lang="en-US" dirty="0"/>
              <a:t>: </a:t>
            </a:r>
            <a:r>
              <a:rPr lang="en-US" dirty="0" err="1"/>
              <a:t>linkedin.com</a:t>
            </a:r>
            <a:r>
              <a:rPr lang="en-US" dirty="0"/>
              <a:t>/leo2506</a:t>
            </a:r>
          </a:p>
          <a:p>
            <a:r>
              <a:rPr lang="en-US" dirty="0" err="1"/>
              <a:t>Github</a:t>
            </a:r>
            <a:r>
              <a:rPr lang="en-US" dirty="0"/>
              <a:t>: leo2506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263D23-9548-8144-ACE1-776720AB0BE7}"/>
              </a:ext>
            </a:extLst>
          </p:cNvPr>
          <p:cNvSpPr/>
          <p:nvPr/>
        </p:nvSpPr>
        <p:spPr>
          <a:xfrm>
            <a:off x="2988585" y="496292"/>
            <a:ext cx="316682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accent1"/>
                  </a:solidFill>
                  <a:prstDash val="solid"/>
                </a:ln>
                <a:pattFill prst="pct50">
                  <a:fgClr>
                    <a:schemeClr val="accent1"/>
                  </a:fgClr>
                  <a:bgClr>
                    <a:schemeClr val="accent1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accent1"/>
                  </a:outerShdw>
                </a:effectLst>
              </a:rPr>
              <a:t>Thank you</a:t>
            </a:r>
          </a:p>
        </p:txBody>
      </p:sp>
    </p:spTree>
    <p:extLst>
      <p:ext uri="{BB962C8B-B14F-4D97-AF65-F5344CB8AC3E}">
        <p14:creationId xmlns:p14="http://schemas.microsoft.com/office/powerpoint/2010/main" val="30032126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Appendix – Time Plot of Daily News Throughput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C913F-C946-9D49-BCC7-5D6CEC33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8300" y="1200150"/>
            <a:ext cx="5867400" cy="3308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50291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Appendix – Popular News Sources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C913F-C946-9D49-BCC7-5D6CEC33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1" y="895350"/>
            <a:ext cx="6095999" cy="363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8089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Appendix – U.S. Census Bureau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C913F-C946-9D49-BCC7-5D6CEC33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148" y="895350"/>
            <a:ext cx="4654105" cy="363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73002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857250"/>
          </a:xfrm>
        </p:spPr>
        <p:txBody>
          <a:bodyPr>
            <a:normAutofit fontScale="90000"/>
          </a:bodyPr>
          <a:lstStyle/>
          <a:p>
            <a:pPr algn="l"/>
            <a:r>
              <a:rPr lang="en-US" sz="3200" dirty="0"/>
              <a:t>Appendix – U.S. International Trade Commission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C913F-C946-9D49-BCC7-5D6CEC33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606" y="787899"/>
            <a:ext cx="3745026" cy="368885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80CAC61-AE53-6B4A-B49C-933E2BB1E3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2631" y="775699"/>
            <a:ext cx="3744740" cy="370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27772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Appendix – U.S. and China Export Amount Data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C913F-C946-9D49-BCC7-5D6CEC33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7713" y="895350"/>
            <a:ext cx="3704287" cy="36302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32397E4-4EA3-D94E-8B81-73C5C92CAA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575" y="895350"/>
            <a:ext cx="3855082" cy="3630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7532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Appendix – Trade Gap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C913F-C946-9D49-BCC7-5D6CEC33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895350"/>
            <a:ext cx="4316300" cy="3719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5092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algn="l"/>
            <a:r>
              <a:rPr lang="en-US" sz="3200" dirty="0"/>
              <a:t>Appendix – Companies Could Suffers from Trade War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C913F-C946-9D49-BCC7-5D6CEC33DDB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82" b="46477"/>
          <a:stretch/>
        </p:blipFill>
        <p:spPr>
          <a:xfrm>
            <a:off x="487975" y="1733550"/>
            <a:ext cx="4054320" cy="2057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75CD1E13-E906-8C46-A40B-EFD3ED1B4D5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593"/>
          <a:stretch/>
        </p:blipFill>
        <p:spPr>
          <a:xfrm>
            <a:off x="4572000" y="1657350"/>
            <a:ext cx="4585587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12967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7499" y="209550"/>
            <a:ext cx="6829002" cy="857250"/>
          </a:xfrm>
        </p:spPr>
        <p:txBody>
          <a:bodyPr/>
          <a:lstStyle/>
          <a:p>
            <a:r>
              <a:rPr lang="en-US" dirty="0"/>
              <a:t>Objective</a:t>
            </a:r>
          </a:p>
        </p:txBody>
      </p:sp>
      <p:pic>
        <p:nvPicPr>
          <p:cNvPr id="5" name="Picture 4" descr="Value Stocks vs Growth Stocks - Investor in the Family LLC">
            <a:extLst>
              <a:ext uri="{FF2B5EF4-FFF2-40B4-BE49-F238E27FC236}">
                <a16:creationId xmlns:a16="http://schemas.microsoft.com/office/drawing/2014/main" id="{FCBDF929-5766-1F41-8E6A-DF6FF7D9AB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1752600" y="1066800"/>
            <a:ext cx="3352800" cy="2514600"/>
          </a:xfrm>
          <a:prstGeom prst="rect">
            <a:avLst/>
          </a:prstGeom>
        </p:spPr>
      </p:pic>
      <p:pic>
        <p:nvPicPr>
          <p:cNvPr id="8" name="Picture 7" descr="File:HRH Prince Philip shaking hands with Diplomat Colin ...">
            <a:extLst>
              <a:ext uri="{FF2B5EF4-FFF2-40B4-BE49-F238E27FC236}">
                <a16:creationId xmlns:a16="http://schemas.microsoft.com/office/drawing/2014/main" id="{0EDE74E7-20D7-DC4C-8290-10E643F83D0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5486400" y="1962150"/>
            <a:ext cx="3352800" cy="2514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379359B-D761-674C-8F97-2509D57C8A03}"/>
              </a:ext>
            </a:extLst>
          </p:cNvPr>
          <p:cNvSpPr txBox="1"/>
          <p:nvPr/>
        </p:nvSpPr>
        <p:spPr>
          <a:xfrm>
            <a:off x="1752600" y="3790950"/>
            <a:ext cx="33528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Wise Investment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C1EA611-D530-9C46-9395-CEE3C42634E3}"/>
              </a:ext>
            </a:extLst>
          </p:cNvPr>
          <p:cNvSpPr txBox="1"/>
          <p:nvPr/>
        </p:nvSpPr>
        <p:spPr>
          <a:xfrm>
            <a:off x="5410200" y="1110712"/>
            <a:ext cx="3505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/>
              <a:t>Strategic Diplomacy</a:t>
            </a:r>
          </a:p>
        </p:txBody>
      </p:sp>
    </p:spTree>
    <p:extLst>
      <p:ext uri="{BB962C8B-B14F-4D97-AF65-F5344CB8AC3E}">
        <p14:creationId xmlns:p14="http://schemas.microsoft.com/office/powerpoint/2010/main" val="10793187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General Workflow </a:t>
            </a:r>
          </a:p>
        </p:txBody>
      </p:sp>
      <p:graphicFrame>
        <p:nvGraphicFramePr>
          <p:cNvPr id="3" name="Diagram 2">
            <a:extLst>
              <a:ext uri="{FF2B5EF4-FFF2-40B4-BE49-F238E27FC236}">
                <a16:creationId xmlns:a16="http://schemas.microsoft.com/office/drawing/2014/main" id="{ED2A44A0-53EF-CF4D-ACCD-8EE6D7C0A0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92440124"/>
              </p:ext>
            </p:extLst>
          </p:nvPr>
        </p:nvGraphicFramePr>
        <p:xfrm>
          <a:off x="1524000" y="53975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108546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33350"/>
            <a:ext cx="8229600" cy="857250"/>
          </a:xfrm>
        </p:spPr>
        <p:txBody>
          <a:bodyPr>
            <a:normAutofit/>
          </a:bodyPr>
          <a:lstStyle/>
          <a:p>
            <a:pPr algn="l"/>
            <a:r>
              <a:rPr lang="en-US" sz="3200" dirty="0"/>
              <a:t>LDA Topic Modeling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AF735189-15E0-3543-B873-BF3A418D82F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089930"/>
              </p:ext>
            </p:extLst>
          </p:nvPr>
        </p:nvGraphicFramePr>
        <p:xfrm>
          <a:off x="1371600" y="1504950"/>
          <a:ext cx="6096000" cy="296672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870166081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02204229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Economy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Aircraft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52372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Agriculture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Investment</a:t>
                      </a:r>
                    </a:p>
                  </a:txBody>
                  <a:tcPr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219963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Australia &amp; New Zealand</a:t>
                      </a:r>
                    </a:p>
                  </a:txBody>
                  <a:tcPr>
                    <a:lnR>
                      <a:noFill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Journalism</a:t>
                      </a:r>
                    </a:p>
                  </a:txBody>
                  <a:tcPr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08889247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Stock Market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WTO</a:t>
                      </a:r>
                    </a:p>
                  </a:txBody>
                  <a:tcPr>
                    <a:lnT>
                      <a:noFill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2370680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Energy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High Tech Company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034541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Monetary &amp; Indonesia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Social Media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0270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Taiwan Strait Defense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Luxury Goods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77197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Thailand &amp; Vietnam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Automobile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3254374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B837F0F4-D4FE-9A42-9E5B-BF151F054FB5}"/>
              </a:ext>
            </a:extLst>
          </p:cNvPr>
          <p:cNvSpPr txBox="1"/>
          <p:nvPr/>
        </p:nvSpPr>
        <p:spPr>
          <a:xfrm>
            <a:off x="533400" y="1047750"/>
            <a:ext cx="32004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Topics found:</a:t>
            </a:r>
          </a:p>
        </p:txBody>
      </p:sp>
    </p:spTree>
    <p:extLst>
      <p:ext uri="{BB962C8B-B14F-4D97-AF65-F5344CB8AC3E}">
        <p14:creationId xmlns:p14="http://schemas.microsoft.com/office/powerpoint/2010/main" val="366305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LDA Topic - Agriculture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C913F-C946-9D49-BCC7-5D6CEC33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9200" y="909182"/>
            <a:ext cx="6705600" cy="4013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1245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LDA Topic – Aircraft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C913F-C946-9D49-BCC7-5D6CEC33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45" y="1039305"/>
            <a:ext cx="7119110" cy="38982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4805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Topic Sentiment Analysis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5C913F-C946-9D49-BCC7-5D6CEC33DD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395" y="1172871"/>
            <a:ext cx="4118097" cy="2853681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71ECD2B-B963-A94F-8560-191CB73BF2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157247"/>
            <a:ext cx="4341115" cy="28539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7356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Similarity Analysis – Interactive Dashboard</a:t>
            </a:r>
          </a:p>
        </p:txBody>
      </p:sp>
      <p:pic>
        <p:nvPicPr>
          <p:cNvPr id="3" name="Interactive Dashboard.mov">
            <a:hlinkClick r:id="" action="ppaction://media"/>
            <a:extLst>
              <a:ext uri="{FF2B5EF4-FFF2-40B4-BE49-F238E27FC236}">
                <a16:creationId xmlns:a16="http://schemas.microsoft.com/office/drawing/2014/main" id="{7360DDAB-D17C-924A-9E69-A5910299D5B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" y="895350"/>
            <a:ext cx="6705600" cy="419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605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F3FE30-38D5-994D-9D58-A20C3435CF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3200" dirty="0"/>
              <a:t>Future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3BB1CA-6100-334B-8D9A-87058D986D41}"/>
              </a:ext>
            </a:extLst>
          </p:cNvPr>
          <p:cNvSpPr txBox="1"/>
          <p:nvPr/>
        </p:nvSpPr>
        <p:spPr>
          <a:xfrm>
            <a:off x="457200" y="1075857"/>
            <a:ext cx="8229600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Use better news API if funded to do so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Refine LDA to make topics more generalizable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Choose typical article based on its content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Find some intriguing clusters in Tableau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200" dirty="0"/>
              <a:t>Build a recommendation system upon users’ query</a:t>
            </a:r>
          </a:p>
        </p:txBody>
      </p:sp>
    </p:spTree>
    <p:extLst>
      <p:ext uri="{BB962C8B-B14F-4D97-AF65-F5344CB8AC3E}">
        <p14:creationId xmlns:p14="http://schemas.microsoft.com/office/powerpoint/2010/main" val="485972947"/>
      </p:ext>
    </p:extLst>
  </p:cSld>
  <p:clrMapOvr>
    <a:masterClrMapping/>
  </p:clrMapOvr>
</p:sld>
</file>

<file path=ppt/theme/theme1.xml><?xml version="1.0" encoding="utf-8"?>
<a:theme xmlns:a="http://schemas.openxmlformats.org/drawingml/2006/main" name="1573">
  <a:themeElements>
    <a:clrScheme name="pd0078">
      <a:dk1>
        <a:srgbClr val="494C4F"/>
      </a:dk1>
      <a:lt1>
        <a:srgbClr val="FFFFFF"/>
      </a:lt1>
      <a:dk2>
        <a:srgbClr val="494C4F"/>
      </a:dk2>
      <a:lt2>
        <a:srgbClr val="F2F3F8"/>
      </a:lt2>
      <a:accent1>
        <a:srgbClr val="FA7541"/>
      </a:accent1>
      <a:accent2>
        <a:srgbClr val="FED65C"/>
      </a:accent2>
      <a:accent3>
        <a:srgbClr val="4CBED8"/>
      </a:accent3>
      <a:accent4>
        <a:srgbClr val="A1D469"/>
      </a:accent4>
      <a:accent5>
        <a:srgbClr val="ED5463"/>
      </a:accent5>
      <a:accent6>
        <a:srgbClr val="49CFAE"/>
      </a:accent6>
      <a:hlink>
        <a:srgbClr val="4CBED8"/>
      </a:hlink>
      <a:folHlink>
        <a:srgbClr val="49CFAE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1573</Template>
  <TotalTime>879</TotalTime>
  <Words>200</Words>
  <Application>Microsoft Macintosh PowerPoint</Application>
  <PresentationFormat>On-screen Show (16:9)</PresentationFormat>
  <Paragraphs>52</Paragraphs>
  <Slides>17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Calibri</vt:lpstr>
      <vt:lpstr>1573</vt:lpstr>
      <vt:lpstr>Trade War Insights from News</vt:lpstr>
      <vt:lpstr>Objective</vt:lpstr>
      <vt:lpstr>General Workflow </vt:lpstr>
      <vt:lpstr>LDA Topic Modeling</vt:lpstr>
      <vt:lpstr>LDA Topic - Agriculture</vt:lpstr>
      <vt:lpstr>LDA Topic – Aircraft</vt:lpstr>
      <vt:lpstr>Topic Sentiment Analysis</vt:lpstr>
      <vt:lpstr>Similarity Analysis – Interactive Dashboard</vt:lpstr>
      <vt:lpstr>Future Work</vt:lpstr>
      <vt:lpstr>PowerPoint Presentation</vt:lpstr>
      <vt:lpstr>Appendix – Time Plot of Daily News Throughput</vt:lpstr>
      <vt:lpstr>Appendix – Popular News Sources</vt:lpstr>
      <vt:lpstr>Appendix – U.S. Census Bureau Data</vt:lpstr>
      <vt:lpstr>Appendix – U.S. International Trade Commission Data</vt:lpstr>
      <vt:lpstr>Appendix – U.S. and China Export Amount Data</vt:lpstr>
      <vt:lpstr>Appendix – Trade Gap</vt:lpstr>
      <vt:lpstr>Appendix – Companies Could Suffers from Trade War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Trade War Insights from News</dc:title>
  <dc:creator>刘日光 leo</dc:creator>
  <cp:lastModifiedBy>刘日光 leo</cp:lastModifiedBy>
  <cp:revision>21</cp:revision>
  <dcterms:created xsi:type="dcterms:W3CDTF">2018-11-15T19:47:04Z</dcterms:created>
  <dcterms:modified xsi:type="dcterms:W3CDTF">2018-11-19T07:11:40Z</dcterms:modified>
</cp:coreProperties>
</file>